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4842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53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0522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385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684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27950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3468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0017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87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488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198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27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867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32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684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541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603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753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  <p:sldLayoutId id="2147483830" r:id="rId14"/>
    <p:sldLayoutId id="2147483831" r:id="rId15"/>
    <p:sldLayoutId id="2147483832" r:id="rId16"/>
    <p:sldLayoutId id="214748383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>
                <a:cs typeface="Calibri Light"/>
              </a:rPr>
              <a:t>Stwierdzenie nieważności małżeństwa (śLubu kościelnego)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b="1">
                <a:cs typeface="Calibri"/>
              </a:rPr>
              <a:t>na podstawie przepisów Kodeksu Prawa Kanonicznego z 1983r.</a:t>
            </a:r>
            <a:endParaRPr lang="pl-PL" b="1"/>
          </a:p>
        </p:txBody>
      </p:sp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E13EDA-7391-40AB-9E34-0F1232D3D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9605" y="211347"/>
            <a:ext cx="6652403" cy="1344283"/>
          </a:xfrm>
        </p:spPr>
        <p:txBody>
          <a:bodyPr/>
          <a:lstStyle/>
          <a:p>
            <a:r>
              <a:rPr lang="pl-PL"/>
              <a:t>Wady zgody małżeńskiej - c.d.</a:t>
            </a:r>
          </a:p>
        </p:txBody>
      </p:sp>
      <p:pic>
        <p:nvPicPr>
          <p:cNvPr id="5" name="Obraz 5" descr="Obraz zawierający tekst, sprzęt elektroniczny&#10;&#10;Opis wygenerowany automatycznie">
            <a:extLst>
              <a:ext uri="{FF2B5EF4-FFF2-40B4-BE49-F238E27FC236}">
                <a16:creationId xmlns:a16="http://schemas.microsoft.com/office/drawing/2014/main" id="{43D070DD-C6BB-4044-8DC2-CFA0FE4F6C3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 cstate="print"/>
          <a:srcRect l="26065" r="26065"/>
          <a:stretch/>
        </p:blipFill>
        <p:spPr>
          <a:xfrm>
            <a:off x="873994" y="1345720"/>
            <a:ext cx="2820899" cy="3925019"/>
          </a:xfrm>
        </p:spPr>
      </p:pic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BDF6A6B-A82B-457C-993A-CD9D1E53DD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133341" y="1871292"/>
            <a:ext cx="6237048" cy="3601687"/>
          </a:xfrm>
        </p:spPr>
        <p:txBody>
          <a:bodyPr>
            <a:normAutofit fontScale="92500"/>
          </a:bodyPr>
          <a:lstStyle/>
          <a:p>
            <a:pPr marL="285750" indent="-285750" algn="just">
              <a:buFont typeface="Wingdings" panose="05040102010807070707" pitchFamily="18" charset="2"/>
              <a:buChar char="Ø"/>
            </a:pPr>
            <a:r>
              <a:rPr lang="pl-PL"/>
              <a:t>Wspomniany kan. 1095 (szczególnie n.3) stanowi podstawę procedowania dla znaczącej części spraw toczących się przed kościelnymi trybunałami. </a:t>
            </a:r>
          </a:p>
          <a:p>
            <a:pPr marL="285750" indent="-285750" algn="just">
              <a:buClr>
                <a:srgbClr val="FFFFFF"/>
              </a:buClr>
              <a:buFont typeface="Wingdings" panose="05040102010807070707" pitchFamily="18" charset="2"/>
              <a:buChar char="Ø"/>
            </a:pPr>
            <a:r>
              <a:rPr lang="pl-PL"/>
              <a:t>Należy przy tym pamiętać - jak nauczał papież Benedykt XVI - że aby orzec czyjąś niezdolność do zawarcia małżeństwa musi występować </a:t>
            </a:r>
            <a:r>
              <a:rPr lang="pl-PL" b="1"/>
              <a:t>szczególna anomalia psychiczna</a:t>
            </a:r>
            <a:r>
              <a:rPr lang="pl-PL"/>
              <a:t>.</a:t>
            </a:r>
          </a:p>
          <a:p>
            <a:pPr marL="285750" indent="-285750" algn="just">
              <a:buClr>
                <a:srgbClr val="FFFFFF"/>
              </a:buClr>
              <a:buFont typeface="Wingdings" panose="05040102010807070707" pitchFamily="18" charset="2"/>
              <a:buChar char="Ø"/>
            </a:pPr>
            <a:r>
              <a:rPr lang="pl-PL"/>
              <a:t>Nie można mylić rzeczywistych trudności wielu ludzi z niezdolnością o jakiej mowa. Ta ostatnia jest raczej wyjątkiem od normy, bowiem człowiek jest z natury powołany do małżeństwa i wyposażony w to wszystko, co jest mu niezbędne do realizacji tego powołania.</a:t>
            </a:r>
          </a:p>
        </p:txBody>
      </p:sp>
    </p:spTree>
    <p:extLst>
      <p:ext uri="{BB962C8B-B14F-4D97-AF65-F5344CB8AC3E}">
        <p14:creationId xmlns:p14="http://schemas.microsoft.com/office/powerpoint/2010/main" val="1841225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EF2A29-8617-4132-A6C5-10A5CDC7F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684" y="332275"/>
            <a:ext cx="8534400" cy="1507067"/>
          </a:xfrm>
        </p:spPr>
        <p:txBody>
          <a:bodyPr/>
          <a:lstStyle/>
          <a:p>
            <a:r>
              <a:rPr lang="pl-PL"/>
              <a:t>Wady zgody małżeńskiej - c.d.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03AD92-F5E9-4749-A082-03DABDD4A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457" y="901462"/>
            <a:ext cx="8476891" cy="5757493"/>
          </a:xfrm>
        </p:spPr>
        <p:txBody>
          <a:bodyPr>
            <a:normAutofit/>
          </a:bodyPr>
          <a:lstStyle/>
          <a:p>
            <a:pPr algn="just"/>
            <a:r>
              <a:rPr lang="pl-PL" b="1"/>
              <a:t>Błąd i podstęp</a:t>
            </a:r>
            <a:r>
              <a:rPr lang="pl-PL"/>
              <a:t>:</a:t>
            </a:r>
          </a:p>
          <a:p>
            <a:pPr algn="just">
              <a:buClr>
                <a:srgbClr val="FFFFFF"/>
              </a:buClr>
              <a:buFont typeface="Arial" panose="05040102010807070707" pitchFamily="18" charset="2"/>
              <a:buChar char="•"/>
            </a:pPr>
            <a:r>
              <a:rPr lang="pl-PL" u="sng"/>
              <a:t>Błąd</a:t>
            </a:r>
            <a:r>
              <a:rPr lang="pl-PL"/>
              <a:t> oznacza fałszywy osąd na temat rzeczywistości, mniemanie nieodpowiadające faktom. </a:t>
            </a:r>
            <a:r>
              <a:rPr lang="pl-PL" b="1"/>
              <a:t>Błąd co do osoby powoduje nieważność małżeństwa</a:t>
            </a:r>
            <a:r>
              <a:rPr lang="pl-PL"/>
              <a:t> (kan. 1097 </a:t>
            </a:r>
            <a:r>
              <a:rPr lang="pl-PL">
                <a:ea typeface="+mn-lt"/>
                <a:cs typeface="+mn-lt"/>
              </a:rPr>
              <a:t>§ 1). Oznacza to, że małżeństwo jest nieważne jeśli osoba jest przekonana, iż wyraża zgodę wobec kogoś innego niż ma to miejsce w rzeczywistości. </a:t>
            </a:r>
            <a:r>
              <a:rPr lang="pl-PL" b="1">
                <a:ea typeface="+mn-lt"/>
                <a:cs typeface="+mn-lt"/>
              </a:rPr>
              <a:t>Błąd co do przymiotu osoby powoduje nieważność tylko wtedy, gdy dany przymiot był zamierzony wprost i z wykluczeniem przeciwnych możliwości</a:t>
            </a:r>
            <a:r>
              <a:rPr lang="pl-PL">
                <a:ea typeface="+mn-lt"/>
                <a:cs typeface="+mn-lt"/>
              </a:rPr>
              <a:t> (por. § 2). Tak więc jeśli strona zdecydowała się na małżeństwo z konkretną osobą np. ze względu na to, że była przekonana o jej majętności, a potem okazało się, iż ta osoba wcale nie posiadała wspomnianego majątku, to małżeństwo zostało zawarte nieważnie.</a:t>
            </a:r>
          </a:p>
        </p:txBody>
      </p:sp>
    </p:spTree>
    <p:extLst>
      <p:ext uri="{BB962C8B-B14F-4D97-AF65-F5344CB8AC3E}">
        <p14:creationId xmlns:p14="http://schemas.microsoft.com/office/powerpoint/2010/main" val="616003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4A7819-EC4B-4343-B840-C0032EF76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317897"/>
            <a:ext cx="8534400" cy="1507067"/>
          </a:xfrm>
        </p:spPr>
        <p:txBody>
          <a:bodyPr/>
          <a:lstStyle/>
          <a:p>
            <a:r>
              <a:rPr lang="pl-PL"/>
              <a:t>Wady zgody małżeńskiej - c.d.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6D2B1D-2F3B-4605-AB6B-0AB47838E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720969"/>
            <a:ext cx="8879456" cy="4161607"/>
          </a:xfrm>
        </p:spPr>
        <p:txBody>
          <a:bodyPr>
            <a:normAutofit lnSpcReduction="10000"/>
          </a:bodyPr>
          <a:lstStyle/>
          <a:p>
            <a:pPr algn="just">
              <a:buFont typeface="Arial" panose="05040102010807070707" pitchFamily="18" charset="2"/>
              <a:buChar char="•"/>
            </a:pPr>
            <a:r>
              <a:rPr lang="pl-PL" b="1"/>
              <a:t>Błąd co do istotnych przymiotów małżeństwa </a:t>
            </a:r>
            <a:r>
              <a:rPr lang="pl-PL"/>
              <a:t>(jedność, nierozerwalność)</a:t>
            </a:r>
            <a:r>
              <a:rPr lang="pl-PL" b="1"/>
              <a:t> albo co do jego sakramentalności tylko wtedy powoduje nieważność związku, kiedy determinuje wolę</a:t>
            </a:r>
            <a:r>
              <a:rPr lang="pl-PL"/>
              <a:t> (kan. 1099). Chodzi o sytuację, w której narzeczeni wewnętrznym aktem woli  decydują się wyłącznie na związek rozerwalny albo niesakramentalny i od takiego stanu rzeczy uzależniają swoją zgodę.</a:t>
            </a:r>
          </a:p>
          <a:p>
            <a:pPr algn="just">
              <a:buClr>
                <a:srgbClr val="FFFFFF"/>
              </a:buClr>
              <a:buFont typeface="Arial" panose="05040102010807070707" pitchFamily="18" charset="2"/>
              <a:buChar char="•"/>
            </a:pPr>
            <a:r>
              <a:rPr lang="pl-PL" u="sng"/>
              <a:t>Podstęp</a:t>
            </a:r>
            <a:r>
              <a:rPr lang="pl-PL"/>
              <a:t> jest rozmyślnym działaniem/ zachowaniem się mającym na celu wprowadzenie kogoś w błąd i skłonienie do czegoś. </a:t>
            </a:r>
            <a:r>
              <a:rPr lang="pl-PL" b="1"/>
              <a:t>Małżeństwo jest zawierane nieważnie, jeśli zgodę wyraża ktoś zwiedziony w tym celu podstępem dotyczącym przymiotu drugiej strony, który to przymiot ze swej natury może poważnie zakłócić wspólnotę życia małżeńskiego</a:t>
            </a:r>
            <a:r>
              <a:rPr lang="pl-PL"/>
              <a:t> (np. kwestia płodności; kan. 1084 </a:t>
            </a:r>
            <a:r>
              <a:rPr lang="pl-PL">
                <a:ea typeface="+mn-lt"/>
                <a:cs typeface="+mn-lt"/>
              </a:rPr>
              <a:t>§ 3 i 1098).</a:t>
            </a:r>
          </a:p>
        </p:txBody>
      </p:sp>
    </p:spTree>
    <p:extLst>
      <p:ext uri="{BB962C8B-B14F-4D97-AF65-F5344CB8AC3E}">
        <p14:creationId xmlns:p14="http://schemas.microsoft.com/office/powerpoint/2010/main" val="3859146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530CED-EB57-494A-8298-34F0793D1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61" y="332275"/>
            <a:ext cx="8534400" cy="1507067"/>
          </a:xfrm>
        </p:spPr>
        <p:txBody>
          <a:bodyPr/>
          <a:lstStyle/>
          <a:p>
            <a:r>
              <a:rPr lang="pl-PL"/>
              <a:t>Wady zgody małżeńskiej - c.d.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9A2285-F294-4AB5-81EE-356CA07B8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062" y="1591573"/>
            <a:ext cx="9138248" cy="4636059"/>
          </a:xfrm>
        </p:spPr>
        <p:txBody>
          <a:bodyPr>
            <a:normAutofit fontScale="85000" lnSpcReduction="20000"/>
          </a:bodyPr>
          <a:lstStyle/>
          <a:p>
            <a:r>
              <a:rPr lang="pl-PL" b="1"/>
              <a:t>Pozorna zgoda – symulacja</a:t>
            </a:r>
            <a:r>
              <a:rPr lang="pl-PL"/>
              <a:t> (kan. 1101):</a:t>
            </a:r>
          </a:p>
          <a:p>
            <a:pPr algn="just">
              <a:buClr>
                <a:srgbClr val="FFFFFF"/>
              </a:buClr>
              <a:buFont typeface="Arial" panose="05040102010807070707" pitchFamily="18" charset="2"/>
              <a:buChar char="•"/>
            </a:pPr>
            <a:r>
              <a:rPr lang="pl-PL"/>
              <a:t>Domniemywa się, że wewnętrzna zgoda odpowiada słowom lub znakom użytym przy zawieraniu ślubu. Symulacja natomiast polega na </a:t>
            </a:r>
            <a:r>
              <a:rPr lang="pl-PL" b="1"/>
              <a:t>zewnętrznym tylko wyrażeniu zgody małżeńskiej, przy wewnętrznym całkowitym lub częściowym sprzeciwie woli</a:t>
            </a:r>
            <a:r>
              <a:rPr lang="pl-PL"/>
              <a:t>.</a:t>
            </a:r>
          </a:p>
          <a:p>
            <a:pPr algn="just">
              <a:buClr>
                <a:srgbClr val="FFFFFF"/>
              </a:buClr>
              <a:buFont typeface="Arial" panose="05040102010807070707" pitchFamily="18" charset="2"/>
              <a:buChar char="•"/>
            </a:pPr>
            <a:r>
              <a:rPr lang="pl-PL" u="sng"/>
              <a:t>Symulacja całkowita</a:t>
            </a:r>
            <a:r>
              <a:rPr lang="pl-PL"/>
              <a:t> ma miejsce gdy strona wyklucza samo małżeństwo. Wiąże się to z winą umyślną i nieważnością związku.</a:t>
            </a:r>
          </a:p>
          <a:p>
            <a:pPr algn="just">
              <a:buClr>
                <a:srgbClr val="FFFFFF"/>
              </a:buClr>
              <a:buFont typeface="Arial" panose="05040102010807070707" pitchFamily="18" charset="2"/>
              <a:buChar char="•"/>
            </a:pPr>
            <a:r>
              <a:rPr lang="pl-PL" u="sng"/>
              <a:t>Symulacja częściowa</a:t>
            </a:r>
            <a:r>
              <a:rPr lang="pl-PL"/>
              <a:t> polega na wykluczeniu pozytywnym aktem woli istotnego elementu (wzajemne dobro małżonków, płodność, sakramentalność) bądź istotnego przymiotu (jedność, nierozerwalność) małżeństwa. Powoduje wadliwość zgody i nieważność związku.</a:t>
            </a:r>
            <a:endParaRPr lang="pl-PL">
              <a:ea typeface="+mn-lt"/>
              <a:cs typeface="+mn-lt"/>
            </a:endParaRPr>
          </a:p>
          <a:p>
            <a:pPr algn="just">
              <a:buClr>
                <a:srgbClr val="FFFFFF"/>
              </a:buClr>
              <a:buFont typeface="Wingdings" panose="05040102010807070707" pitchFamily="18" charset="2"/>
              <a:buChar char="Ø"/>
            </a:pPr>
            <a:r>
              <a:rPr lang="pl-PL" b="1"/>
              <a:t>Zgoda warunkowa</a:t>
            </a:r>
            <a:r>
              <a:rPr lang="pl-PL"/>
              <a:t> (kan. 1102):</a:t>
            </a:r>
          </a:p>
          <a:p>
            <a:pPr algn="just">
              <a:buClr>
                <a:srgbClr val="FFFFFF"/>
              </a:buClr>
              <a:buFont typeface="Arial" panose="05040102010807070707" pitchFamily="18" charset="2"/>
              <a:buChar char="•"/>
            </a:pPr>
            <a:r>
              <a:rPr lang="pl-PL" b="1"/>
              <a:t>Warunek to okoliczność, od której strona uzależnia skuteczność wyrażanej zgody.</a:t>
            </a:r>
          </a:p>
          <a:p>
            <a:pPr algn="just">
              <a:buClr>
                <a:srgbClr val="FFFFFF"/>
              </a:buClr>
              <a:buFont typeface="Arial" panose="05040102010807070707" pitchFamily="18" charset="2"/>
              <a:buChar char="•"/>
            </a:pPr>
            <a:r>
              <a:rPr lang="pl-PL"/>
              <a:t>Nie można ważnie  zawrzeć małżeństwa pod </a:t>
            </a:r>
            <a:r>
              <a:rPr lang="pl-PL" u="sng"/>
              <a:t>warunkiem dotyczącym przyszłości</a:t>
            </a:r>
            <a:r>
              <a:rPr lang="pl-PL" dirty="0"/>
              <a:t> </a:t>
            </a:r>
            <a:r>
              <a:rPr lang="pl-PL"/>
              <a:t>(tzn. dotyczącym tego co będzie kształtować się po złożeniu przysięgi małżeńskiej). Związek taki jest zawierany nieważnie. </a:t>
            </a:r>
            <a:endParaRPr lang="pl-PL" b="1"/>
          </a:p>
          <a:p>
            <a:pPr algn="just">
              <a:buClr>
                <a:srgbClr val="FFFFFF"/>
              </a:buClr>
              <a:buFont typeface="Arial" panose="05040102010807070707" pitchFamily="18" charset="2"/>
              <a:buChar char="•"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85559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A1B7B1-3041-4E90-9CBB-C9CC94402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642" y="-4312"/>
            <a:ext cx="7586931" cy="1143000"/>
          </a:xfrm>
        </p:spPr>
        <p:txBody>
          <a:bodyPr/>
          <a:lstStyle/>
          <a:p>
            <a:r>
              <a:rPr lang="pl-PL"/>
              <a:t>Wady zgody małżeńskiej - c.d.</a:t>
            </a:r>
          </a:p>
        </p:txBody>
      </p:sp>
      <p:pic>
        <p:nvPicPr>
          <p:cNvPr id="5" name="Obraz 5" descr="Obraz zawierający osoba, mężczyzna, ściana, wewnątrz&#10;&#10;Opis wygenerowany automatycznie">
            <a:extLst>
              <a:ext uri="{FF2B5EF4-FFF2-40B4-BE49-F238E27FC236}">
                <a16:creationId xmlns:a16="http://schemas.microsoft.com/office/drawing/2014/main" id="{7F81F6C4-5E75-4D6D-8A4A-81DB3777F2B4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 cstate="print"/>
          <a:srcRect l="23086" r="23086"/>
          <a:stretch/>
        </p:blipFill>
        <p:spPr>
          <a:xfrm>
            <a:off x="7660107" y="828137"/>
            <a:ext cx="3812936" cy="5333999"/>
          </a:xfrm>
        </p:spPr>
      </p:pic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62DB9CE-51F7-49FE-8A39-030F1F64CC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4058" y="1368085"/>
            <a:ext cx="6150784" cy="3831724"/>
          </a:xfrm>
        </p:spPr>
        <p:txBody>
          <a:bodyPr>
            <a:normAutofit fontScale="92500" lnSpcReduction="10000"/>
          </a:bodyPr>
          <a:lstStyle/>
          <a:p>
            <a:pPr marL="285750" indent="-285750" algn="just">
              <a:buFont typeface="Wingdings" panose="05040102010807070707" pitchFamily="18" charset="2"/>
              <a:buChar char="Ø"/>
            </a:pPr>
            <a:r>
              <a:rPr lang="pl-PL" b="1"/>
              <a:t>Przymus i bojaźń</a:t>
            </a:r>
            <a:r>
              <a:rPr lang="pl-PL"/>
              <a:t> (kan. 1103):</a:t>
            </a:r>
          </a:p>
          <a:p>
            <a:pPr marL="285750" indent="-285750" algn="just">
              <a:buClr>
                <a:srgbClr val="FFFFFF"/>
              </a:buClr>
              <a:buFont typeface="Arial" panose="05040102010807070707" pitchFamily="18" charset="2"/>
              <a:buChar char="•"/>
            </a:pPr>
            <a:r>
              <a:rPr lang="pl-PL" b="1"/>
              <a:t>Przymus oznacza nacisk krępujący swobodę działania</a:t>
            </a:r>
            <a:r>
              <a:rPr lang="pl-PL"/>
              <a:t>. W prawie kanonicznym obowiązuje zasada, iż </a:t>
            </a:r>
            <a:r>
              <a:rPr lang="pl-PL" u="sng"/>
              <a:t>przymus fizyczny, któremu nie można się oprzeć powoduje nieważność wszystkich aktów prawnych</a:t>
            </a:r>
            <a:r>
              <a:rPr lang="pl-PL"/>
              <a:t>, w tym również zgody małżeńskiej.</a:t>
            </a:r>
          </a:p>
          <a:p>
            <a:pPr marL="285750" indent="-285750" algn="just">
              <a:buClr>
                <a:srgbClr val="FFFFFF"/>
              </a:buClr>
              <a:buFont typeface="Arial" panose="05040102010807070707" pitchFamily="18" charset="2"/>
              <a:buChar char="•"/>
            </a:pPr>
            <a:r>
              <a:rPr lang="pl-PL" b="1"/>
              <a:t>Bojaźń jest uczuciem lęku spowodowanym przymusem.</a:t>
            </a:r>
            <a:r>
              <a:rPr lang="pl-PL"/>
              <a:t> Ten ostatni może mieć również charakter nacisku moralnego. W takim wypadku zaistniała </a:t>
            </a:r>
            <a:r>
              <a:rPr lang="pl-PL" u="sng"/>
              <a:t>bojaźń powoduje nieważność małżeństwa gdy jest ciężka, pochodzi z zewnątrz (tzn. jest konsekwencją wolnego działania innej osoby) oraz gdy sprawia, że osoba wybiera małżeństwo, ponieważ nie widzi innego sposobu na uwolnienie się od grożącego zła</a:t>
            </a:r>
            <a:r>
              <a:rPr lang="pl-PL"/>
              <a:t>. 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351B6CC0-515C-47B4-977F-1EE3564A40E8}"/>
              </a:ext>
            </a:extLst>
          </p:cNvPr>
          <p:cNvSpPr txBox="1"/>
          <p:nvPr/>
        </p:nvSpPr>
        <p:spPr>
          <a:xfrm>
            <a:off x="727496" y="5141344"/>
            <a:ext cx="6653840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pl-PL" sz="1400"/>
              <a:t>Przy ocenie bojaźni ma w dużej mierze znaczenie subiektywne odczuwanie danej osoby. Bojaźń może być ciężka w sposób względny (tzn. subiektywny). Także wybór małżeństwa jako jedynej drogi uwolnienia się od lęku jest wynikiem indywidualnej oceny osoby dotkniętej bojaźnią.</a:t>
            </a:r>
          </a:p>
        </p:txBody>
      </p:sp>
    </p:spTree>
    <p:extLst>
      <p:ext uri="{BB962C8B-B14F-4D97-AF65-F5344CB8AC3E}">
        <p14:creationId xmlns:p14="http://schemas.microsoft.com/office/powerpoint/2010/main" val="949584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3027A9-6D65-4AC4-9E07-FB2EB0951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740" y="404162"/>
            <a:ext cx="8534400" cy="1507067"/>
          </a:xfrm>
        </p:spPr>
        <p:txBody>
          <a:bodyPr/>
          <a:lstStyle/>
          <a:p>
            <a:r>
              <a:rPr lang="pl-PL" dirty="0"/>
              <a:t>Brak formy kanonicznej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489F536-1347-4654-91F1-106330247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850366"/>
            <a:ext cx="9224513" cy="3615267"/>
          </a:xfrm>
        </p:spPr>
        <p:txBody>
          <a:bodyPr>
            <a:normAutofit/>
          </a:bodyPr>
          <a:lstStyle/>
          <a:p>
            <a:pPr algn="just"/>
            <a:r>
              <a:rPr lang="pl-PL"/>
              <a:t>Kościół wymaga, aby małżeństwa były zawierane </a:t>
            </a:r>
            <a:r>
              <a:rPr lang="pl-PL" b="1"/>
              <a:t>według ustalonej formy (nie w sposób dowolny</a:t>
            </a:r>
            <a:r>
              <a:rPr lang="pl-PL"/>
              <a:t>). Forma kanoniczna obowiązuje poza pewnymi wyjątkami, można też od niej dyspensować. W praktyce - przy dobrej woli i uczciwości stron - duża część odpowiedzialności za jej zachowanie spoczywa na duszpasterzu. W normalnych warunkach </a:t>
            </a:r>
            <a:r>
              <a:rPr lang="pl-PL" b="1"/>
              <a:t>do ważnego zawarcia małżeństwa wymaga się (kan. 1108)</a:t>
            </a:r>
            <a:r>
              <a:rPr lang="pl-PL" dirty="0"/>
              <a:t>:</a:t>
            </a:r>
          </a:p>
          <a:p>
            <a:pPr algn="just">
              <a:buClr>
                <a:srgbClr val="FFFFFF"/>
              </a:buClr>
              <a:buFont typeface="Arial" panose="05040102010807070707" pitchFamily="18" charset="2"/>
              <a:buChar char="•"/>
            </a:pPr>
            <a:r>
              <a:rPr lang="pl-PL" b="1"/>
              <a:t>asystowania kapłana/diakona posiadającego do tego odpowiednią władzę</a:t>
            </a:r>
            <a:r>
              <a:rPr lang="pl-PL"/>
              <a:t> (choćby delegowaną);</a:t>
            </a:r>
          </a:p>
          <a:p>
            <a:pPr algn="just">
              <a:buClr>
                <a:srgbClr val="FFFFFF"/>
              </a:buClr>
              <a:buFont typeface="Arial" panose="05040102010807070707" pitchFamily="18" charset="2"/>
              <a:buChar char="•"/>
            </a:pPr>
            <a:r>
              <a:rPr lang="pl-PL" b="1"/>
              <a:t>obecności dwóch świadków zwykłych</a:t>
            </a:r>
            <a:r>
              <a:rPr lang="pl-PL"/>
              <a:t> (przyjmujący zgodę w imieniu Kościoła jest świadkiem kwalifikowanym).</a:t>
            </a:r>
          </a:p>
          <a:p>
            <a:pPr marL="0" indent="0" algn="just">
              <a:buClr>
                <a:srgbClr val="FFFFFF"/>
              </a:buClr>
              <a:buNone/>
            </a:pPr>
            <a:endParaRPr lang="pl-PL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4800C68D-E11B-4887-B8A9-D4E4C44FE60D}"/>
              </a:ext>
            </a:extLst>
          </p:cNvPr>
          <p:cNvSpPr txBox="1"/>
          <p:nvPr/>
        </p:nvSpPr>
        <p:spPr>
          <a:xfrm>
            <a:off x="1029419" y="5457645"/>
            <a:ext cx="819221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/>
              <a:t>W przypadku zawierania małżeństwa </a:t>
            </a:r>
            <a:r>
              <a:rPr lang="pl-PL" b="1"/>
              <a:t>przez pełnomocnika</a:t>
            </a:r>
            <a:r>
              <a:rPr lang="pl-PL"/>
              <a:t> nieważność związku powoduje brak wypełnienia warunków opisanych w kan. 1105.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714091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B907DA-75F3-4388-AFF6-8E9BBCB24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7793" y="1433423"/>
            <a:ext cx="6019800" cy="1143000"/>
          </a:xfrm>
        </p:spPr>
        <p:txBody>
          <a:bodyPr>
            <a:normAutofit fontScale="90000"/>
          </a:bodyPr>
          <a:lstStyle/>
          <a:p>
            <a:r>
              <a:rPr lang="pl-PL"/>
              <a:t>Przebieg procesu o stwierdzenie nieważności małżeństwa</a:t>
            </a:r>
          </a:p>
        </p:txBody>
      </p:sp>
      <p:pic>
        <p:nvPicPr>
          <p:cNvPr id="6" name="Obraz 6">
            <a:extLst>
              <a:ext uri="{FF2B5EF4-FFF2-40B4-BE49-F238E27FC236}">
                <a16:creationId xmlns:a16="http://schemas.microsoft.com/office/drawing/2014/main" id="{FB323F66-1AFB-4918-B554-70F55F3BD1E4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 cstate="print"/>
          <a:srcRect l="7223" r="7223"/>
          <a:stretch/>
        </p:blipFill>
        <p:spPr>
          <a:xfrm>
            <a:off x="888371" y="1144438"/>
            <a:ext cx="3280974" cy="4572000"/>
          </a:xfrm>
        </p:spPr>
      </p:pic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CF16912-2197-4F01-86CE-FCA4509059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35906" y="2777066"/>
            <a:ext cx="6021388" cy="2048933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Stwierdzenie nieważności małżeństwa kościelnego odbywa się według ściśle określonych norm (kan. 1671- 1691 KPK). Procesy są prowadzone przez sądy biskupie poszczególnych diecezji. Następne slajdy mają za cel przybliżyć ów proces, a szczególnie jego początkowe etapy – gdy zainteresowany po raz pierwszy styka się z instytucją trybunału kościelnego.</a:t>
            </a:r>
          </a:p>
        </p:txBody>
      </p:sp>
    </p:spTree>
    <p:extLst>
      <p:ext uri="{BB962C8B-B14F-4D97-AF65-F5344CB8AC3E}">
        <p14:creationId xmlns:p14="http://schemas.microsoft.com/office/powerpoint/2010/main" val="13042224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51D84C-4272-4184-82C8-33EADD4A9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703" y="691709"/>
            <a:ext cx="8534400" cy="1507067"/>
          </a:xfrm>
        </p:spPr>
        <p:txBody>
          <a:bodyPr/>
          <a:lstStyle/>
          <a:p>
            <a:r>
              <a:rPr lang="pl-PL"/>
              <a:t>Przebieg procesu o stwierdzenie nieważności Małżeństwa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0F6E85-D879-4B06-8128-6666420FC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702" y="2425462"/>
            <a:ext cx="8534400" cy="361526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/>
              <a:t>Właściwy proces powinno poprzedzać </a:t>
            </a:r>
            <a:r>
              <a:rPr lang="pl-PL" b="1"/>
              <a:t>zapoznanie się z sytuacją małżonków</a:t>
            </a:r>
            <a:r>
              <a:rPr lang="pl-PL"/>
              <a:t>. Jeszcze przed złożeniem skargi powodowej warto zasięgnąć porady prawnej (np. bezpłatnej w siedzibie sądu), aby wiedzieć, co jest ważne w kontekście ewentualnego procesu.</a:t>
            </a:r>
            <a:endParaRPr lang="pl-PL" b="1"/>
          </a:p>
          <a:p>
            <a:pPr algn="just">
              <a:buClr>
                <a:srgbClr val="FFFFFF"/>
              </a:buClr>
            </a:pPr>
            <a:r>
              <a:rPr lang="pl-PL"/>
              <a:t>Pierwszym krokiem, który inicjuje procedowanie sprawy jest </a:t>
            </a:r>
            <a:r>
              <a:rPr lang="pl-PL" b="1"/>
              <a:t>złożenie skargi powodowej</a:t>
            </a:r>
            <a:r>
              <a:rPr lang="pl-PL"/>
              <a:t>. Powinna ona zajmować 2-4 zapisane strony i zawierać najistotniejsze informacje (poza poprawnym zaadresowaniem winny być w niej zawarte: prośba o stwierdzenie nieważności małżeństwa, teza o nieważności małżeństwa ze wskazaniem powodu - tytułu - tej nieważności oraz fakty/dowody na potwierdzenie owej tezy). W zredagowaniu poprawnej skargi powodowej może pomóc adwokat kościelny.</a:t>
            </a:r>
          </a:p>
        </p:txBody>
      </p:sp>
    </p:spTree>
    <p:extLst>
      <p:ext uri="{BB962C8B-B14F-4D97-AF65-F5344CB8AC3E}">
        <p14:creationId xmlns:p14="http://schemas.microsoft.com/office/powerpoint/2010/main" val="7823421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A04B28-E795-49F6-B032-0173A83A6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325" y="490427"/>
            <a:ext cx="8534400" cy="1507067"/>
          </a:xfrm>
        </p:spPr>
        <p:txBody>
          <a:bodyPr/>
          <a:lstStyle/>
          <a:p>
            <a:r>
              <a:rPr lang="pl-PL"/>
              <a:t>Przebieg procesu o stwierdzenie nieważności małżeństwa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BE6836D-F2C7-4945-A33C-475F81A30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344" y="1951008"/>
            <a:ext cx="8534400" cy="3615267"/>
          </a:xfrm>
        </p:spPr>
        <p:txBody>
          <a:bodyPr/>
          <a:lstStyle/>
          <a:p>
            <a:pPr algn="just"/>
            <a:r>
              <a:rPr lang="pl-PL"/>
              <a:t>Kodeks Prawa Kanonicznego (kan. 1672 podaje, że - poza wyjątkowymi przypadkami - </a:t>
            </a:r>
            <a:r>
              <a:rPr lang="pl-PL" b="1"/>
              <a:t>sądami właściwymi do rozpatrywania sprawy o nieważność</a:t>
            </a:r>
            <a:r>
              <a:rPr lang="pl-PL" dirty="0"/>
              <a:t> są:</a:t>
            </a:r>
          </a:p>
          <a:p>
            <a:pPr marL="457200" indent="-457200" algn="just">
              <a:buClr>
                <a:srgbClr val="FFFFFF"/>
              </a:buClr>
              <a:buAutoNum type="arabicPeriod"/>
            </a:pPr>
            <a:r>
              <a:rPr lang="pl-PL"/>
              <a:t>trybunał miejsca, w którym </a:t>
            </a:r>
            <a:r>
              <a:rPr lang="pl-PL" u="sng"/>
              <a:t>małżeństwo zostało zawarte</a:t>
            </a:r>
            <a:r>
              <a:rPr lang="pl-PL"/>
              <a:t>;</a:t>
            </a:r>
          </a:p>
          <a:p>
            <a:pPr marL="457200" indent="-457200" algn="just">
              <a:buClr>
                <a:srgbClr val="FFFFFF"/>
              </a:buClr>
              <a:buAutoNum type="arabicPeriod"/>
            </a:pPr>
            <a:r>
              <a:rPr lang="pl-PL"/>
              <a:t>trybunał miejsca, w którym </a:t>
            </a:r>
            <a:r>
              <a:rPr lang="pl-PL" u="sng"/>
              <a:t>jedna ze stron lub obie strony mają stałe lub tymczasowe zamieszkanie</a:t>
            </a:r>
            <a:r>
              <a:rPr lang="pl-PL"/>
              <a:t>;</a:t>
            </a:r>
          </a:p>
          <a:p>
            <a:pPr marL="457200" indent="-457200" algn="just">
              <a:buClr>
                <a:srgbClr val="FFFFFF"/>
              </a:buClr>
              <a:buAutoNum type="arabicPeriod"/>
            </a:pPr>
            <a:r>
              <a:rPr lang="pl-PL"/>
              <a:t>trybunał miejsca, w którym </a:t>
            </a:r>
            <a:r>
              <a:rPr lang="pl-PL" u="sng"/>
              <a:t>faktycznie trzeba będzie zebrać większość dowodów</a:t>
            </a:r>
            <a:r>
              <a:rPr lang="pl-PL"/>
              <a:t>.</a:t>
            </a:r>
            <a:endParaRPr lang="pl-PL" dirty="0"/>
          </a:p>
          <a:p>
            <a:pPr marL="0" indent="0" algn="just">
              <a:buClr>
                <a:srgbClr val="FFFFFF"/>
              </a:buClr>
              <a:buNone/>
            </a:pPr>
            <a:r>
              <a:rPr lang="pl-PL"/>
              <a:t>Do jednego z tych trybunałów należy wnosić skargę powodową.</a:t>
            </a:r>
            <a:endParaRPr lang="pl-PL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EC53293E-AE45-4C24-8A8A-5320E4E361F3}"/>
              </a:ext>
            </a:extLst>
          </p:cNvPr>
          <p:cNvSpPr txBox="1"/>
          <p:nvPr/>
        </p:nvSpPr>
        <p:spPr>
          <a:xfrm>
            <a:off x="439947" y="5687682"/>
            <a:ext cx="886795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pl-PL" dirty="0"/>
              <a:t>Zanim sędzia przyjmie sprawę, powinien mieć pewność, że małżeństwo rozpadło </a:t>
            </a:r>
            <a:r>
              <a:rPr lang="pl-PL"/>
              <a:t>się w sposób nieodwracalny (rozmowa ze stronami) - kan. 1675 KPK. </a:t>
            </a:r>
          </a:p>
        </p:txBody>
      </p:sp>
    </p:spTree>
    <p:extLst>
      <p:ext uri="{BB962C8B-B14F-4D97-AF65-F5344CB8AC3E}">
        <p14:creationId xmlns:p14="http://schemas.microsoft.com/office/powerpoint/2010/main" val="19862070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5202DB-D975-4FCA-80DD-5A08A3939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174" y="1596"/>
            <a:ext cx="8534400" cy="1507067"/>
          </a:xfrm>
        </p:spPr>
        <p:txBody>
          <a:bodyPr/>
          <a:lstStyle/>
          <a:p>
            <a:r>
              <a:rPr lang="pl-PL" dirty="0"/>
              <a:t>Tryb zwykły procesu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D46EC83-BA84-4D4F-B29C-100F7F74A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174" y="1447801"/>
            <a:ext cx="9181381" cy="4521041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/>
              <a:t>Jeśli skarga powodowa zostanie przyjęta, proces może toczyć się </a:t>
            </a:r>
            <a:r>
              <a:rPr lang="pl-PL" b="1" dirty="0"/>
              <a:t>trybem zwykłym bądź skróconym</a:t>
            </a:r>
            <a:r>
              <a:rPr lang="pl-PL" dirty="0"/>
              <a:t> (decyzję podejmuje </a:t>
            </a:r>
            <a:r>
              <a:rPr lang="pl-PL" b="1" dirty="0"/>
              <a:t>oficjał</a:t>
            </a:r>
            <a:r>
              <a:rPr lang="pl-PL" dirty="0"/>
              <a:t> - duchowny kierujący trybunałem w imieniu biskupa). Niezależnie od trybu, w procesie biorą udział </a:t>
            </a:r>
            <a:r>
              <a:rPr lang="pl-PL" b="1" dirty="0"/>
              <a:t>obrońca węzła małżeńskiego</a:t>
            </a:r>
            <a:r>
              <a:rPr lang="pl-PL" dirty="0"/>
              <a:t> i </a:t>
            </a:r>
            <a:r>
              <a:rPr lang="pl-PL" b="1" dirty="0"/>
              <a:t>notariusz</a:t>
            </a:r>
            <a:r>
              <a:rPr lang="pl-PL" dirty="0"/>
              <a:t>.</a:t>
            </a:r>
          </a:p>
          <a:p>
            <a:pPr algn="just">
              <a:buClr>
                <a:srgbClr val="FFFFFF"/>
              </a:buClr>
            </a:pPr>
            <a:r>
              <a:rPr lang="pl-PL" dirty="0"/>
              <a:t>Istotnymi </a:t>
            </a:r>
            <a:r>
              <a:rPr lang="pl-PL" b="1" dirty="0"/>
              <a:t>etapami procesu w trybie zwykłym</a:t>
            </a:r>
            <a:r>
              <a:rPr lang="pl-PL" dirty="0"/>
              <a:t> są: określenie formuły wątpliwości, powołanie kolegium sędziowskiego, instrukcja sprawy, publikacja akt, zamknięcie postępowania dowodowego, uwagi obrońcy węzła oraz stron i wyrok kolegium sędziowskiego.</a:t>
            </a:r>
          </a:p>
          <a:p>
            <a:pPr algn="just">
              <a:buClr>
                <a:srgbClr val="FFFFFF"/>
              </a:buClr>
            </a:pPr>
            <a:r>
              <a:rPr lang="pl-PL" dirty="0"/>
              <a:t>Niezależnie od treści wyroku, istnieje </a:t>
            </a:r>
            <a:r>
              <a:rPr lang="pl-PL" b="1" dirty="0"/>
              <a:t>możliwość apelacji</a:t>
            </a:r>
            <a:r>
              <a:rPr lang="pl-PL" dirty="0"/>
              <a:t>. Trzeba jednak zaznaczyć, że po zmianach wprowadzonych przez papieża Franciszka w 2015r., </a:t>
            </a:r>
            <a:r>
              <a:rPr lang="pl-PL" b="1" dirty="0"/>
              <a:t>do uznania małżeństwa za nieważnie zawarte wystarczy pozytywny wyrok jednej instancji</a:t>
            </a:r>
            <a:r>
              <a:rPr lang="pl-PL" dirty="0"/>
              <a:t>. Wcześniej wymagano zgodnych wyroków dwóch trybunałów, co oznaczało procedowanie w dwóch, a nawet trzech instancjach.</a:t>
            </a:r>
          </a:p>
          <a:p>
            <a:pPr algn="just">
              <a:buClr>
                <a:srgbClr val="FFFFFF"/>
              </a:buClr>
            </a:pPr>
            <a:endParaRPr lang="pl-PL" dirty="0"/>
          </a:p>
          <a:p>
            <a:pPr algn="just">
              <a:buClr>
                <a:srgbClr val="FFFFFF"/>
              </a:buClr>
            </a:pPr>
            <a:endParaRPr lang="pl-PL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C037A8FA-E47D-4451-A59C-48F42B7AA83A}"/>
              </a:ext>
            </a:extLst>
          </p:cNvPr>
          <p:cNvSpPr txBox="1"/>
          <p:nvPr/>
        </p:nvSpPr>
        <p:spPr>
          <a:xfrm>
            <a:off x="511834" y="5443268"/>
            <a:ext cx="8637916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pl-PL" dirty="0"/>
              <a:t>Wraz z wyrokiem pozytywnym (stwierdzającym nieważność), kościelny trybunał może z uzasadnionych powodów obarczyć daną stronę zakazem zawarcia małżeństwa w przyszłości (tzw. klauzula wyrokowa). Tego typu zakaz może być zdjęty przez odpowiednią władzę kościelną.</a:t>
            </a:r>
          </a:p>
        </p:txBody>
      </p:sp>
    </p:spTree>
    <p:extLst>
      <p:ext uri="{BB962C8B-B14F-4D97-AF65-F5344CB8AC3E}">
        <p14:creationId xmlns:p14="http://schemas.microsoft.com/office/powerpoint/2010/main" val="3818548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767A8A-7181-45DD-8705-95E0CF666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325" y="504804"/>
            <a:ext cx="9871495" cy="1507067"/>
          </a:xfrm>
        </p:spPr>
        <p:txBody>
          <a:bodyPr/>
          <a:lstStyle/>
          <a:p>
            <a:r>
              <a:rPr lang="pl-PL"/>
              <a:t>Zasada Nierozerwalności małżeństwa A stwierdzenie nieważności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9AC53C-D7D4-44B1-844F-94BA7B56F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325" y="2770517"/>
            <a:ext cx="8218099" cy="3615267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/>
              <a:t>Według nauki Kościoła, nierozerwalność stanowi jeden z dwóch istotnych przymiotów małżeństwa. </a:t>
            </a:r>
            <a:r>
              <a:rPr lang="pl-PL" b="1"/>
              <a:t>Bezwzględnie nierozerwalne jest małżeństwo ważnie zawarte między stronami ochrzczonymi i dopełnione</a:t>
            </a:r>
            <a:r>
              <a:rPr lang="pl-PL"/>
              <a:t> aktem małżeńskim. Nie istnieje więc władza, która byłaby w stanie rozwiązać taki związek.</a:t>
            </a:r>
          </a:p>
          <a:p>
            <a:pPr algn="just">
              <a:buClr>
                <a:srgbClr val="FFFFFF"/>
              </a:buClr>
            </a:pPr>
            <a:r>
              <a:rPr lang="pl-PL"/>
              <a:t>Z tego powodu nie możemy mówić o "rozwodzie kościelnym", a jedynie o </a:t>
            </a:r>
            <a:r>
              <a:rPr lang="pl-PL" b="1"/>
              <a:t>stwierdzeniu nieważności małżeństwa</a:t>
            </a:r>
            <a:r>
              <a:rPr lang="pl-PL"/>
              <a:t>. Przed sądem kościelnym bada się argumenty podważające ważność zawartego związku, co w konsekwencji może doprowadzić do stwierdzenia, że małżeństwo tak naprawdę nigdy nie zaistniało.</a:t>
            </a:r>
          </a:p>
          <a:p>
            <a:pPr algn="just">
              <a:buClr>
                <a:srgbClr val="FFFFFF"/>
              </a:buClr>
            </a:pPr>
            <a:endParaRPr lang="pl-PL"/>
          </a:p>
          <a:p>
            <a:pPr>
              <a:buClr>
                <a:srgbClr val="FFFFFF"/>
              </a:buClr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93810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87C36C-443F-4A81-B257-D8444CFC3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4736" y="786442"/>
            <a:ext cx="6019800" cy="1143000"/>
          </a:xfrm>
        </p:spPr>
        <p:txBody>
          <a:bodyPr/>
          <a:lstStyle/>
          <a:p>
            <a:r>
              <a:rPr lang="pl-PL" dirty="0"/>
              <a:t>Tryb skrócony procesu</a:t>
            </a:r>
            <a:br>
              <a:rPr lang="pl-PL" dirty="0"/>
            </a:br>
            <a:r>
              <a:rPr lang="pl-PL" dirty="0"/>
              <a:t>(kan. 1683-1687)</a:t>
            </a:r>
          </a:p>
        </p:txBody>
      </p:sp>
      <p:pic>
        <p:nvPicPr>
          <p:cNvPr id="5" name="Obraz 5">
            <a:extLst>
              <a:ext uri="{FF2B5EF4-FFF2-40B4-BE49-F238E27FC236}">
                <a16:creationId xmlns:a16="http://schemas.microsoft.com/office/drawing/2014/main" id="{2AB75268-CAB9-4F86-929B-CBF8830A35B4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 cstate="print"/>
          <a:srcRect l="22814" r="22814"/>
          <a:stretch/>
        </p:blipFill>
        <p:spPr>
          <a:xfrm>
            <a:off x="1161540" y="1144438"/>
            <a:ext cx="3280974" cy="4572000"/>
          </a:xfrm>
        </p:spPr>
      </p:pic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78BE350-077F-4D2B-A5BD-D06CB87B83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24736" y="2130084"/>
            <a:ext cx="4756181" cy="3774214"/>
          </a:xfrm>
        </p:spPr>
        <p:txBody>
          <a:bodyPr>
            <a:normAutofit fontScale="92500"/>
          </a:bodyPr>
          <a:lstStyle/>
          <a:p>
            <a:pPr algn="just"/>
            <a:r>
              <a:rPr lang="pl-PL" dirty="0"/>
              <a:t>Procedowanie w trybie skróconym możliwe jest od czasu wejścia w życie wspominanej reformy z 2015r. </a:t>
            </a:r>
            <a:r>
              <a:rPr lang="pl-PL" b="1" dirty="0"/>
              <a:t>Sędzią w takim procesie jest sam biskup diecezjalny.</a:t>
            </a:r>
            <a:r>
              <a:rPr lang="pl-PL" dirty="0"/>
              <a:t> Aby mógł być zastosowany tryb skrócony </a:t>
            </a:r>
            <a:r>
              <a:rPr lang="pl-PL" b="1" dirty="0"/>
              <a:t>żądanie orzeczenia nieważności musi być wystosowane przez obydwoje małżonków lub przez jednego za zgodą drugiego</a:t>
            </a:r>
            <a:r>
              <a:rPr lang="pl-PL" dirty="0"/>
              <a:t>. Ponadto </a:t>
            </a:r>
            <a:r>
              <a:rPr lang="pl-PL" b="1" dirty="0"/>
              <a:t>okoliczności przytaczane przez proszących (poparte zeznaniami i dokumentami) nie mogą wymagać </a:t>
            </a:r>
            <a:r>
              <a:rPr lang="pl-PL" b="1"/>
              <a:t>dokładniejszego dochodzenia i muszą w sposób oczywisty wskazywać na </a:t>
            </a:r>
            <a:r>
              <a:rPr lang="pl-PL" b="1" dirty="0"/>
              <a:t>nieważność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87937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BC107C-C827-4419-8B15-5CC17ED9D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490426"/>
            <a:ext cx="8534400" cy="1507067"/>
          </a:xfrm>
        </p:spPr>
        <p:txBody>
          <a:bodyPr/>
          <a:lstStyle/>
          <a:p>
            <a:r>
              <a:rPr lang="pl-PL" dirty="0"/>
              <a:t>Uwagi końcowe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9B7856-A785-45AB-897A-4E52A4ECB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080" y="2252932"/>
            <a:ext cx="8534400" cy="3615267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Kan. 1060 KPK: "Małżeństwo cieszy się przychylnością prawa, dlatego w wątpliwości należy uważać je za ważne, </a:t>
            </a:r>
            <a:r>
              <a:rPr lang="pl-PL" b="1" dirty="0"/>
              <a:t>dopóki nie udowodni się czegoś przeciwnego</a:t>
            </a:r>
            <a:r>
              <a:rPr lang="pl-PL" dirty="0"/>
              <a:t>."</a:t>
            </a:r>
          </a:p>
          <a:p>
            <a:pPr algn="just">
              <a:buClr>
                <a:srgbClr val="FFFFFF"/>
              </a:buClr>
            </a:pPr>
            <a:r>
              <a:rPr lang="pl-PL" dirty="0">
                <a:ea typeface="+mn-lt"/>
                <a:cs typeface="+mn-lt"/>
              </a:rPr>
              <a:t>Przed ewentualnym wniesieniem sprawy warto zapoznać się z informacjami zamieszczonymi na stronach internetowych poszczególnych trybunałów. Znajdują się tam zarówno dane teleadresowe, informacje dotyczące opłat sądowych bądź bezpłatnej pomocy prawnej, a także inne (np. lista adwokatów kościelnych upoważnionych do reprezentowania stron w danym sądzie).</a:t>
            </a:r>
            <a:endParaRPr lang="pl-PL" dirty="0"/>
          </a:p>
          <a:p>
            <a:pPr algn="just">
              <a:buClr>
                <a:srgbClr val="FFFFFF"/>
              </a:buClr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153740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F9286B-A5EB-41F5-B9CF-AB490D6E7A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Zachęcamy do kontaktu za pomocą formularza aplikacyjnego na stronie </a:t>
            </a:r>
            <a:br>
              <a:rPr lang="pl-PL" dirty="0"/>
            </a:br>
            <a:r>
              <a:rPr lang="pl-PL" b="1" dirty="0"/>
              <a:t>www.fika.org.pl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665800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8BEA86-E58C-4A59-96A3-5F45DD2AA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744718"/>
            <a:ext cx="10741075" cy="5249681"/>
          </a:xfrm>
        </p:spPr>
        <p:txBody>
          <a:bodyPr/>
          <a:lstStyle/>
          <a:p>
            <a:pPr algn="ctr"/>
            <a:r>
              <a:rPr lang="pl-PL" dirty="0"/>
              <a:t>Zapraszamy do korzystania z nieodpłatnej pomocy prawnej i obywatelskiej w prowadzonych przez Fundację „Inicjatywa Kobiet Aktywnych” punktach  </a:t>
            </a:r>
            <a:br>
              <a:rPr lang="pl-PL" dirty="0"/>
            </a:br>
            <a:r>
              <a:rPr lang="pl-PL" dirty="0"/>
              <a:t>położonych na obszarze województwa Warmińsko-Mazurskiego:</a:t>
            </a:r>
          </a:p>
        </p:txBody>
      </p:sp>
    </p:spTree>
    <p:extLst>
      <p:ext uri="{BB962C8B-B14F-4D97-AF65-F5344CB8AC3E}">
        <p14:creationId xmlns:p14="http://schemas.microsoft.com/office/powerpoint/2010/main" val="3241141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DD2C6B-AF9F-4B50-84FD-5D52FD3CF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772998"/>
            <a:ext cx="10590246" cy="5221401"/>
          </a:xfrm>
        </p:spPr>
        <p:txBody>
          <a:bodyPr>
            <a:normAutofit/>
          </a:bodyPr>
          <a:lstStyle/>
          <a:p>
            <a:r>
              <a:rPr lang="pl-PL" sz="3600" dirty="0"/>
              <a:t>powiaty: olsztyński, Lidzbarski, szczycieński, miasto Olsztyn.</a:t>
            </a:r>
            <a:br>
              <a:rPr lang="pl-PL" sz="3600" dirty="0"/>
            </a:br>
            <a:br>
              <a:rPr lang="pl-PL" sz="3600" dirty="0"/>
            </a:br>
            <a:r>
              <a:rPr lang="pl-PL" dirty="0"/>
              <a:t>Adresy punktów, w których udzielana jest nieodpłatna pomoc prawna i obywatelska znajdą Państwo na stronie Fundacji: www.fika.org.pl</a:t>
            </a:r>
          </a:p>
        </p:txBody>
      </p:sp>
    </p:spTree>
    <p:extLst>
      <p:ext uri="{BB962C8B-B14F-4D97-AF65-F5344CB8AC3E}">
        <p14:creationId xmlns:p14="http://schemas.microsoft.com/office/powerpoint/2010/main" val="26498834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3A8F01-7E4A-4523-AD1D-4D76C1881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188536"/>
            <a:ext cx="11071013" cy="5805863"/>
          </a:xfrm>
        </p:spPr>
        <p:txBody>
          <a:bodyPr>
            <a:normAutofit/>
          </a:bodyPr>
          <a:lstStyle/>
          <a:p>
            <a:pPr algn="ctr"/>
            <a:br>
              <a:rPr lang="pl-PL" sz="3600" dirty="0"/>
            </a:br>
            <a:r>
              <a:rPr lang="pl-PL" sz="3600" dirty="0"/>
              <a:t>Zadania publiczne są finansowane ze środków </a:t>
            </a:r>
            <a:br>
              <a:rPr lang="pl-PL" sz="3600" dirty="0"/>
            </a:br>
            <a:r>
              <a:rPr lang="pl-PL" sz="3600" dirty="0"/>
              <a:t>otrzymanych od powiatu </a:t>
            </a:r>
            <a:br>
              <a:rPr lang="pl-PL" sz="3600" dirty="0"/>
            </a:br>
            <a:r>
              <a:rPr lang="pl-PL" sz="3600" dirty="0"/>
              <a:t>olsztyńskiego, szczycieńskiego, LIDZBARSKIEGO, gminy Olsztyn.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07337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B873D0-1501-4FD0-A7F2-ECCC0BBC2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2439" y="404162"/>
            <a:ext cx="9598324" cy="1507067"/>
          </a:xfrm>
        </p:spPr>
        <p:txBody>
          <a:bodyPr/>
          <a:lstStyle/>
          <a:p>
            <a:r>
              <a:rPr lang="pl-PL"/>
              <a:t>Przyczyny stwierdzenia nieważności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85CCD936-E68C-4250-BF6E-D80F58CFF2AE}"/>
              </a:ext>
            </a:extLst>
          </p:cNvPr>
          <p:cNvSpPr txBox="1"/>
          <p:nvPr/>
        </p:nvSpPr>
        <p:spPr>
          <a:xfrm>
            <a:off x="2424023" y="1733909"/>
            <a:ext cx="735833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/>
              <a:t>Nieważność małżeństwa może wynikać z trzech grup przyczyn: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461C9CC1-CDEE-4FF2-8B5C-C40EE4A95F39}"/>
              </a:ext>
            </a:extLst>
          </p:cNvPr>
          <p:cNvSpPr txBox="1"/>
          <p:nvPr/>
        </p:nvSpPr>
        <p:spPr>
          <a:xfrm>
            <a:off x="798483" y="3472671"/>
            <a:ext cx="310263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pl-PL" b="1"/>
              <a:t>PRZESZKÓD MAŁŻEŃSKICH</a:t>
            </a:r>
            <a:endParaRPr lang="pl-PL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8943A67F-3832-41EA-BE33-EF2553834E4D}"/>
              </a:ext>
            </a:extLst>
          </p:cNvPr>
          <p:cNvSpPr txBox="1"/>
          <p:nvPr/>
        </p:nvSpPr>
        <p:spPr>
          <a:xfrm>
            <a:off x="4420678" y="3428641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l-PL" b="1"/>
              <a:t>WAD ZGODY MAŁŻEŃSKIEJ</a:t>
            </a:r>
            <a:endParaRPr lang="pl-PL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AB9AA0EE-B8B8-4CB0-B2B6-3731610E2553}"/>
              </a:ext>
            </a:extLst>
          </p:cNvPr>
          <p:cNvSpPr txBox="1"/>
          <p:nvPr/>
        </p:nvSpPr>
        <p:spPr>
          <a:xfrm>
            <a:off x="7467781" y="3470874"/>
            <a:ext cx="3418935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l-PL" b="1"/>
              <a:t>BRAKU ODPOWIEDNIEJ FORMY PRAWNEJ (KANONICZNEJ) ZAWARCIA MAŁŻEŃSTWA</a:t>
            </a:r>
          </a:p>
        </p:txBody>
      </p:sp>
      <p:sp>
        <p:nvSpPr>
          <p:cNvPr id="8" name="Strzałka: w lewo 7">
            <a:extLst>
              <a:ext uri="{FF2B5EF4-FFF2-40B4-BE49-F238E27FC236}">
                <a16:creationId xmlns:a16="http://schemas.microsoft.com/office/drawing/2014/main" id="{1C08A8E1-BBD7-418C-9AD0-A717C1A05DE7}"/>
              </a:ext>
            </a:extLst>
          </p:cNvPr>
          <p:cNvSpPr/>
          <p:nvPr/>
        </p:nvSpPr>
        <p:spPr>
          <a:xfrm rot="-3300000">
            <a:off x="2502936" y="2552691"/>
            <a:ext cx="862642" cy="38818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trzałka: w lewo 10">
            <a:extLst>
              <a:ext uri="{FF2B5EF4-FFF2-40B4-BE49-F238E27FC236}">
                <a16:creationId xmlns:a16="http://schemas.microsoft.com/office/drawing/2014/main" id="{B7139168-BDAF-462C-9ED4-AF10FC377F2D}"/>
              </a:ext>
            </a:extLst>
          </p:cNvPr>
          <p:cNvSpPr/>
          <p:nvPr/>
        </p:nvSpPr>
        <p:spPr>
          <a:xfrm rot="14040000">
            <a:off x="8426407" y="2624577"/>
            <a:ext cx="862642" cy="38818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Strzałka: w lewo 11">
            <a:extLst>
              <a:ext uri="{FF2B5EF4-FFF2-40B4-BE49-F238E27FC236}">
                <a16:creationId xmlns:a16="http://schemas.microsoft.com/office/drawing/2014/main" id="{6C0B89FD-7E51-41AC-A938-CA21C353DE9F}"/>
              </a:ext>
            </a:extLst>
          </p:cNvPr>
          <p:cNvSpPr/>
          <p:nvPr/>
        </p:nvSpPr>
        <p:spPr>
          <a:xfrm rot="16200000">
            <a:off x="5292144" y="2595823"/>
            <a:ext cx="862642" cy="38818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D34B0E35-FB47-43EC-A188-C084AEA2FF04}"/>
              </a:ext>
            </a:extLst>
          </p:cNvPr>
          <p:cNvSpPr txBox="1"/>
          <p:nvPr/>
        </p:nvSpPr>
        <p:spPr>
          <a:xfrm>
            <a:off x="922488" y="4746865"/>
            <a:ext cx="6538822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pl-PL" b="1">
                <a:solidFill>
                  <a:schemeClr val="bg2">
                    <a:lumMod val="50000"/>
                  </a:schemeClr>
                </a:solidFill>
              </a:rPr>
              <a:t>Należy od razu zaznaczyć, że dla badania nieważności małżeństwa istotny jest stan prawny i faktyczny istniejący w momencie zawierania ślubu - składania przysięgi małżeńskiej.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013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16D8B9-F444-44B0-A9F3-FA5E93B3F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059" y="96328"/>
            <a:ext cx="9642893" cy="1027981"/>
          </a:xfrm>
        </p:spPr>
        <p:txBody>
          <a:bodyPr/>
          <a:lstStyle/>
          <a:p>
            <a:r>
              <a:rPr lang="pl-PL"/>
              <a:t>Poszczególne przeszkody cz. 1</a:t>
            </a:r>
          </a:p>
        </p:txBody>
      </p:sp>
      <p:pic>
        <p:nvPicPr>
          <p:cNvPr id="5" name="Obraz 5" descr="Obraz zawierający wewnątrz, mężczyzna&#10;&#10;Opis wygenerowany automatycznie">
            <a:extLst>
              <a:ext uri="{FF2B5EF4-FFF2-40B4-BE49-F238E27FC236}">
                <a16:creationId xmlns:a16="http://schemas.microsoft.com/office/drawing/2014/main" id="{AD033B18-9911-4914-B902-27645FD8C5B7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 cstate="print"/>
          <a:srcRect l="26136" r="26136"/>
          <a:stretch/>
        </p:blipFill>
        <p:spPr>
          <a:xfrm>
            <a:off x="888370" y="1518249"/>
            <a:ext cx="3209088" cy="4212567"/>
          </a:xfrm>
        </p:spPr>
      </p:pic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A1D3316-3760-4402-80BE-2BAE9FA7B5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35265" y="1569368"/>
            <a:ext cx="5503804" cy="4665611"/>
          </a:xfrm>
        </p:spPr>
        <p:txBody>
          <a:bodyPr>
            <a:normAutofit/>
          </a:bodyPr>
          <a:lstStyle/>
          <a:p>
            <a:pPr marL="285750" indent="-285750" algn="just">
              <a:buFont typeface="Wingdings" panose="05040102010807070707" pitchFamily="18" charset="2"/>
              <a:buChar char="Ø"/>
            </a:pPr>
            <a:r>
              <a:rPr lang="pl-PL" b="1" dirty="0"/>
              <a:t>Przeszkoda wieku</a:t>
            </a:r>
            <a:r>
              <a:rPr lang="pl-PL" dirty="0"/>
              <a:t> (kan. 1083) – w Polsce wymaga się do zawarcia małżeństwa kościelnego ukończenia 18 roku życia (w określonych przypadkach może to być 16  lat dla kobiety);</a:t>
            </a:r>
          </a:p>
          <a:p>
            <a:pPr marL="285750" indent="-285750" algn="just">
              <a:buClr>
                <a:srgbClr val="FFFFFF"/>
              </a:buClr>
              <a:buFont typeface="Wingdings" panose="05040102010807070707" pitchFamily="18" charset="2"/>
              <a:buChar char="Ø"/>
            </a:pPr>
            <a:r>
              <a:rPr lang="pl-PL" b="1" dirty="0"/>
              <a:t>Niemoc płciowa - impotencja</a:t>
            </a:r>
            <a:r>
              <a:rPr lang="pl-PL" dirty="0"/>
              <a:t> (kan. 1084) - niezdolność do małżeńskiego stosunku płciowego (≠  niepłodność);</a:t>
            </a:r>
          </a:p>
          <a:p>
            <a:pPr marL="285750" indent="-285750" algn="just">
              <a:buClr>
                <a:srgbClr val="FFFFFF"/>
              </a:buClr>
              <a:buFont typeface="Wingdings" panose="05040102010807070707" pitchFamily="18" charset="2"/>
              <a:buChar char="Ø"/>
            </a:pPr>
            <a:r>
              <a:rPr lang="pl-PL" b="1" dirty="0"/>
              <a:t>Istniejący (inny) węzeł małżeński </a:t>
            </a:r>
            <a:r>
              <a:rPr lang="pl-PL" dirty="0"/>
              <a:t>(kan. 1085);</a:t>
            </a:r>
          </a:p>
          <a:p>
            <a:pPr marL="285750" indent="-285750" algn="just">
              <a:buClr>
                <a:srgbClr val="FFFFFF"/>
              </a:buClr>
              <a:buFont typeface="Wingdings" panose="05040102010807070707" pitchFamily="18" charset="2"/>
              <a:buChar char="Ø"/>
            </a:pPr>
            <a:r>
              <a:rPr lang="pl-PL" b="1" dirty="0"/>
              <a:t>Przeszkoda różnej religii</a:t>
            </a:r>
            <a:r>
              <a:rPr lang="pl-PL" dirty="0"/>
              <a:t> (kan. 1086)</a:t>
            </a:r>
            <a:r>
              <a:rPr lang="pl-PL" b="1" dirty="0"/>
              <a:t> </a:t>
            </a:r>
            <a:r>
              <a:rPr lang="pl-PL" dirty="0"/>
              <a:t>- nieważne jest małżeństwo między osobą ochrzczoną i  nieochrzczoną (możliwa jest dyspensa);</a:t>
            </a:r>
          </a:p>
        </p:txBody>
      </p:sp>
    </p:spTree>
    <p:extLst>
      <p:ext uri="{BB962C8B-B14F-4D97-AF65-F5344CB8AC3E}">
        <p14:creationId xmlns:p14="http://schemas.microsoft.com/office/powerpoint/2010/main" val="1829392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5C6932-6FAA-42FC-8228-5260ABF2E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375407"/>
            <a:ext cx="8534400" cy="1507067"/>
          </a:xfrm>
        </p:spPr>
        <p:txBody>
          <a:bodyPr/>
          <a:lstStyle/>
          <a:p>
            <a:r>
              <a:rPr lang="pl-PL"/>
              <a:t>Poszczególne przeszkody cz. 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46BF3B-944A-439F-BC45-C7F57EC69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620328"/>
            <a:ext cx="8706928" cy="4564172"/>
          </a:xfrm>
        </p:spPr>
        <p:txBody>
          <a:bodyPr>
            <a:normAutofit/>
          </a:bodyPr>
          <a:lstStyle/>
          <a:p>
            <a:pPr algn="just"/>
            <a:r>
              <a:rPr lang="pl-PL" b="1"/>
              <a:t>Przeszkoda święceń</a:t>
            </a:r>
            <a:r>
              <a:rPr lang="pl-PL"/>
              <a:t> (kan. 1087) - po przyjęciu święceń nie można już wstępować w związek małżeński (możliwa dyspensa);</a:t>
            </a:r>
          </a:p>
          <a:p>
            <a:pPr algn="just">
              <a:buClr>
                <a:srgbClr val="FFFFFF"/>
              </a:buClr>
            </a:pPr>
            <a:r>
              <a:rPr lang="pl-PL" b="1"/>
              <a:t>Przeszkoda ślubu czystości </a:t>
            </a:r>
            <a:r>
              <a:rPr lang="pl-PL"/>
              <a:t>(kan. 1088)- wieczysty, publiczny ślub czystości złożony w instytucie zakonnym uniemożliwia zawarcie małżeństwa (możliwa dyspensa);</a:t>
            </a:r>
          </a:p>
          <a:p>
            <a:pPr algn="just">
              <a:buClr>
                <a:srgbClr val="FFFFFF"/>
              </a:buClr>
            </a:pPr>
            <a:r>
              <a:rPr lang="pl-PL" b="1"/>
              <a:t>Przeszkoda uprowadzenia</a:t>
            </a:r>
            <a:r>
              <a:rPr lang="pl-PL"/>
              <a:t> (kan. 1089) - nieważne jest małżeństwo z kobietą uprowadzoną/przetrzymywaną w celu jego zawarcia;</a:t>
            </a:r>
          </a:p>
          <a:p>
            <a:pPr algn="just">
              <a:buClr>
                <a:srgbClr val="FFFFFF"/>
              </a:buClr>
            </a:pPr>
            <a:r>
              <a:rPr lang="pl-PL" b="1"/>
              <a:t>Przeszkoda występku - </a:t>
            </a:r>
            <a:r>
              <a:rPr lang="pl-PL" b="1" err="1"/>
              <a:t>małżonkobójstwa</a:t>
            </a:r>
            <a:r>
              <a:rPr lang="pl-PL"/>
              <a:t> (kan. 1090) - związany jest nią ten, kto mając zamiar zawrzeć małżeństwo z daną osobą zadał śmierć współmałżonkowi jej lub swojemu, a także ten kto przez skuteczny współudział fizyczny lub moralny spowodował zgon małżonka jednej bądź drugiej strony;</a:t>
            </a:r>
          </a:p>
        </p:txBody>
      </p:sp>
    </p:spTree>
    <p:extLst>
      <p:ext uri="{BB962C8B-B14F-4D97-AF65-F5344CB8AC3E}">
        <p14:creationId xmlns:p14="http://schemas.microsoft.com/office/powerpoint/2010/main" val="645822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ED389B-8742-4312-BB74-65E28F039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317897"/>
            <a:ext cx="8534400" cy="1507067"/>
          </a:xfrm>
        </p:spPr>
        <p:txBody>
          <a:bodyPr/>
          <a:lstStyle/>
          <a:p>
            <a:r>
              <a:rPr lang="pl-PL"/>
              <a:t>Poszczególne przeszkody cz. 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9E4C459-7FD9-440B-89D5-F0017AE4BC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685" y="1519687"/>
            <a:ext cx="9382662" cy="383092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l-PL" b="1" dirty="0"/>
              <a:t>Przeszkoda pokrewieństwa</a:t>
            </a:r>
            <a:r>
              <a:rPr lang="pl-PL" dirty="0"/>
              <a:t> (kan. 1091) - nieważne jest małżeństwo pomiędzy wszystkimi krewnymi w linii prostej, a także między spokrewnionymi w linii bocznej do czwartego stopnia włącznie (możliwa jest dyspensa dla spokrewnionych w trzecim i czwartym stopniu linii bocznej);</a:t>
            </a:r>
            <a:endParaRPr lang="pl-PL"/>
          </a:p>
          <a:p>
            <a:pPr algn="just">
              <a:buClr>
                <a:srgbClr val="FFFFFF"/>
              </a:buClr>
            </a:pPr>
            <a:r>
              <a:rPr lang="pl-PL" b="1" dirty="0"/>
              <a:t>Przeszkoda powinowactwa</a:t>
            </a:r>
            <a:r>
              <a:rPr lang="pl-PL" dirty="0"/>
              <a:t> (kan. 1092) – obejmuje powinowactwo w linii prostej (możliwe dyspensowanie);</a:t>
            </a:r>
          </a:p>
          <a:p>
            <a:pPr algn="just">
              <a:buClr>
                <a:srgbClr val="FFFFFF"/>
              </a:buClr>
            </a:pPr>
            <a:r>
              <a:rPr lang="pl-PL" b="1" dirty="0"/>
              <a:t>Przeszkoda przyzwoitości publicznej</a:t>
            </a:r>
            <a:r>
              <a:rPr lang="pl-PL" dirty="0"/>
              <a:t> (kan. 1093) – powstaje w przypadku nieważnego małżeństwa po rozpoczęciu przez strony życia wspólnego albo z notorycznego lub publicznego konkubinatu (zaliczają się tu również związki cywilne, w których zaistniało współżycie cielesne); w takim przypadku niemożliwe jest małżeństwo między mężczyzną - który pozostawał w takim związku - a krewnymi kobiety w pierwszym stopniu linii prostej i odwrotnie (możliwa dyspensa);</a:t>
            </a:r>
          </a:p>
          <a:p>
            <a:pPr algn="just">
              <a:buClr>
                <a:srgbClr val="FFFFFF"/>
              </a:buClr>
            </a:pPr>
            <a:r>
              <a:rPr lang="pl-PL" b="1" dirty="0"/>
              <a:t>Przeszkoda pokrewieństwa prawnego - wynikająca z adopcji</a:t>
            </a:r>
            <a:r>
              <a:rPr lang="pl-PL" dirty="0"/>
              <a:t> (kan. 1094) - nie mogą ważnie zawrzeć małżeństwa ci, którzy są związani pokrewieństwem prawnym w linii prostej lub w drugim stopniu linii bocznej (możliwa dyspensa lub ustanie przysposobienia).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3EA7289B-BE76-4C82-8CBA-AE35E7F5D5F7}"/>
              </a:ext>
            </a:extLst>
          </p:cNvPr>
          <p:cNvSpPr txBox="1"/>
          <p:nvPr/>
        </p:nvSpPr>
        <p:spPr>
          <a:xfrm>
            <a:off x="1216325" y="5543909"/>
            <a:ext cx="829286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/>
              <a:t>W Katolickich Kościołach Wschodnich obowiązuje jeszcze</a:t>
            </a:r>
          </a:p>
          <a:p>
            <a:r>
              <a:rPr lang="pl-PL"/>
              <a:t>przeszkoda pokrewieństwa duchowego pochodząca z chrztu.</a:t>
            </a:r>
          </a:p>
        </p:txBody>
      </p:sp>
    </p:spTree>
    <p:extLst>
      <p:ext uri="{BB962C8B-B14F-4D97-AF65-F5344CB8AC3E}">
        <p14:creationId xmlns:p14="http://schemas.microsoft.com/office/powerpoint/2010/main" val="3230513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3408A6-DFBF-4AE0-A844-52B544A36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058" y="470141"/>
            <a:ext cx="6062932" cy="1444924"/>
          </a:xfrm>
        </p:spPr>
        <p:txBody>
          <a:bodyPr>
            <a:normAutofit/>
          </a:bodyPr>
          <a:lstStyle/>
          <a:p>
            <a:r>
              <a:rPr lang="pl-PL" sz="3200"/>
              <a:t>Wady zgody małżeńskiej</a:t>
            </a:r>
          </a:p>
        </p:txBody>
      </p:sp>
      <p:pic>
        <p:nvPicPr>
          <p:cNvPr id="5" name="Obraz 5" descr="Obraz zawierający różny&#10;&#10;Opis wygenerowany automatycznie">
            <a:extLst>
              <a:ext uri="{FF2B5EF4-FFF2-40B4-BE49-F238E27FC236}">
                <a16:creationId xmlns:a16="http://schemas.microsoft.com/office/drawing/2014/main" id="{B478C249-4E8A-4291-BCA7-825EBA423F72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 cstate="print"/>
          <a:srcRect l="6617" r="6617"/>
          <a:stretch/>
        </p:blipFill>
        <p:spPr>
          <a:xfrm>
            <a:off x="7530859" y="971522"/>
            <a:ext cx="3755817" cy="5218981"/>
          </a:xfrm>
        </p:spPr>
      </p:pic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949837D-2BB2-4169-A3FF-69D90419A5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812" y="2676425"/>
            <a:ext cx="6021388" cy="2048933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/>
            <a:r>
              <a:rPr lang="pl-PL" sz="2000"/>
              <a:t>Tym, co tworzy małżeństwo, także sakramentalne, jest </a:t>
            </a:r>
            <a:r>
              <a:rPr lang="pl-PL" sz="2000" b="1"/>
              <a:t>zgoda wyrażana przez strony</a:t>
            </a:r>
            <a:r>
              <a:rPr lang="pl-PL" sz="2000"/>
              <a:t>. Jest ona aktem woli, jednak opartym na działaniu rozumu (kan. 1057). Wola i poznanie intelektualne mogą być </a:t>
            </a:r>
            <a:r>
              <a:rPr lang="pl-PL" sz="2000" b="1"/>
              <a:t>obarczone pewnymi brakami</a:t>
            </a:r>
            <a:r>
              <a:rPr lang="pl-PL" sz="2000"/>
              <a:t>, które powodują tzw. wady zgody. Te ostanie mogą być przyczyną nieważnego zawarcia małżeństwa.</a:t>
            </a:r>
          </a:p>
        </p:txBody>
      </p:sp>
    </p:spTree>
    <p:extLst>
      <p:ext uri="{BB962C8B-B14F-4D97-AF65-F5344CB8AC3E}">
        <p14:creationId xmlns:p14="http://schemas.microsoft.com/office/powerpoint/2010/main" val="1974095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CFACCF-AF30-454C-9EB4-3EE7D7643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835" y="303521"/>
            <a:ext cx="8534400" cy="1507067"/>
          </a:xfrm>
        </p:spPr>
        <p:txBody>
          <a:bodyPr/>
          <a:lstStyle/>
          <a:p>
            <a:r>
              <a:rPr lang="pl-PL"/>
              <a:t>Wady zgody małżeńskiej - c.d.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FED3AC-7B14-4898-B945-5137AE3C3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835" y="1893498"/>
            <a:ext cx="8534400" cy="3615267"/>
          </a:xfrm>
        </p:spPr>
        <p:txBody>
          <a:bodyPr/>
          <a:lstStyle/>
          <a:p>
            <a:pPr algn="just"/>
            <a:r>
              <a:rPr lang="pl-PL"/>
              <a:t>Do zawarcia małżeństwa wymagana jest podstawowa wiedza na temat jego natury i celu, co oznacza, że brak tej wiedzy może przesądzić o niezaistnieniu związku. KPK informuje w kan. 1096, iż </a:t>
            </a:r>
            <a:r>
              <a:rPr lang="pl-PL" b="1"/>
              <a:t>"konieczne jest aby strony wiedziały przynajmniej, że małżeństwo jest trwałym związkiem między mężczyzną i kobietą, skierowanym do zrodzenia potomstwa przez jakieś seksualne współdziałanie."</a:t>
            </a:r>
          </a:p>
          <a:p>
            <a:pPr algn="just">
              <a:buClr>
                <a:srgbClr val="FFFFFF"/>
              </a:buClr>
            </a:pPr>
            <a:r>
              <a:rPr lang="pl-PL"/>
              <a:t>Jeśli w tym zakresie strona obarczona jest błędem determinującym wolę (np. przekonana była, że małżeństwo ma charakter czasowy), może zostać stwierdzona nieważność takiego małżeństwa. Na temat błędu będzie jeszcze mowa niżej.</a:t>
            </a:r>
          </a:p>
        </p:txBody>
      </p:sp>
    </p:spTree>
    <p:extLst>
      <p:ext uri="{BB962C8B-B14F-4D97-AF65-F5344CB8AC3E}">
        <p14:creationId xmlns:p14="http://schemas.microsoft.com/office/powerpoint/2010/main" val="96774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291C2B-1671-4069-AAD0-BE1E287E6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202880"/>
            <a:ext cx="8534400" cy="1507067"/>
          </a:xfrm>
        </p:spPr>
        <p:txBody>
          <a:bodyPr/>
          <a:lstStyle/>
          <a:p>
            <a:r>
              <a:rPr lang="pl-PL"/>
              <a:t>Wady zgody małżeńskiej - c.d.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D416AE7-5EC6-43DE-BC7E-4C62FFCB6F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361536"/>
            <a:ext cx="8534400" cy="3615267"/>
          </a:xfrm>
        </p:spPr>
        <p:txBody>
          <a:bodyPr/>
          <a:lstStyle/>
          <a:p>
            <a:pPr marL="0" indent="0" algn="just">
              <a:buNone/>
            </a:pPr>
            <a:r>
              <a:rPr lang="pl-PL" b="1"/>
              <a:t>Kan. 1095 KPK</a:t>
            </a:r>
            <a:r>
              <a:rPr lang="pl-PL"/>
              <a:t>:</a:t>
            </a:r>
          </a:p>
          <a:p>
            <a:pPr marL="0" indent="0" algn="just">
              <a:buClr>
                <a:srgbClr val="FFFFFF"/>
              </a:buClr>
              <a:buNone/>
            </a:pPr>
            <a:r>
              <a:rPr lang="pl-PL"/>
              <a:t>"Niezdolni do zawarcia małżeństwa są ci, którzy:</a:t>
            </a:r>
          </a:p>
          <a:p>
            <a:pPr marL="0" indent="0" algn="just">
              <a:buNone/>
            </a:pPr>
            <a:r>
              <a:rPr lang="pl-PL"/>
              <a:t>1</a:t>
            </a:r>
            <a:r>
              <a:rPr lang="pl-PL" baseline="30000"/>
              <a:t>0</a:t>
            </a:r>
            <a:r>
              <a:rPr lang="pl-PL"/>
              <a:t> są pozbawieni wystarczającego używania rozumu;</a:t>
            </a:r>
          </a:p>
          <a:p>
            <a:pPr marL="0" indent="0" algn="just">
              <a:buNone/>
            </a:pPr>
            <a:r>
              <a:rPr lang="pl-PL"/>
              <a:t>2</a:t>
            </a:r>
            <a:r>
              <a:rPr lang="pl-PL" baseline="30000"/>
              <a:t>0</a:t>
            </a:r>
            <a:r>
              <a:rPr lang="pl-PL"/>
              <a:t> mają poważny brak rozeznania oceniającego co do istotnych praw i obowiązków małżeńskich wzajemnie przekazywanych i przyjmowanych;</a:t>
            </a:r>
          </a:p>
          <a:p>
            <a:pPr marL="0" indent="0" algn="just">
              <a:buNone/>
            </a:pPr>
            <a:r>
              <a:rPr lang="pl-PL"/>
              <a:t>3</a:t>
            </a:r>
            <a:r>
              <a:rPr lang="pl-PL" baseline="30000"/>
              <a:t>0</a:t>
            </a:r>
            <a:r>
              <a:rPr lang="pl-PL"/>
              <a:t> z przyczyn natury psychicznej nie są zdolni podjąć istotnych obowiązków małżeńskich."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16EECD85-1363-4AE0-B299-CB21F3047A2C}"/>
              </a:ext>
            </a:extLst>
          </p:cNvPr>
          <p:cNvSpPr txBox="1"/>
          <p:nvPr/>
        </p:nvSpPr>
        <p:spPr>
          <a:xfrm>
            <a:off x="684363" y="5069456"/>
            <a:ext cx="8537275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pl-PL"/>
              <a:t>Z powyższego kanonu wynika, iż nie wszyscy są w stanie wyrazić zgodę małżeńską w sposób skuteczny. W przypadku istnienia którejś z powyższych przesłanek w momencie składania przysięgi małżeńskiej, mamy do czynienia z wadą powodującą nieważność małżeństwa. </a:t>
            </a:r>
          </a:p>
        </p:txBody>
      </p:sp>
    </p:spTree>
    <p:extLst>
      <p:ext uri="{BB962C8B-B14F-4D97-AF65-F5344CB8AC3E}">
        <p14:creationId xmlns:p14="http://schemas.microsoft.com/office/powerpoint/2010/main" val="152548441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2317</Words>
  <Application>Microsoft Office PowerPoint</Application>
  <PresentationFormat>Panoramiczny</PresentationFormat>
  <Paragraphs>94</Paragraphs>
  <Slides>25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32" baseType="lpstr">
      <vt:lpstr>Arial</vt:lpstr>
      <vt:lpstr>Calibri</vt:lpstr>
      <vt:lpstr>Calibri Light</vt:lpstr>
      <vt:lpstr>Century Gothic</vt:lpstr>
      <vt:lpstr>Wingdings</vt:lpstr>
      <vt:lpstr>Wingdings 3</vt:lpstr>
      <vt:lpstr>Slice</vt:lpstr>
      <vt:lpstr>Stwierdzenie nieważności małżeństwa (śLubu kościelnego)</vt:lpstr>
      <vt:lpstr>Zasada Nierozerwalności małżeństwa A stwierdzenie nieważności</vt:lpstr>
      <vt:lpstr>Przyczyny stwierdzenia nieważności</vt:lpstr>
      <vt:lpstr>Poszczególne przeszkody cz. 1</vt:lpstr>
      <vt:lpstr>Poszczególne przeszkody cz. 2</vt:lpstr>
      <vt:lpstr>Poszczególne przeszkody cz. 3</vt:lpstr>
      <vt:lpstr>Wady zgody małżeńskiej</vt:lpstr>
      <vt:lpstr>Wady zgody małżeńskiej - c.d.</vt:lpstr>
      <vt:lpstr>Wady zgody małżeńskiej - c.d.</vt:lpstr>
      <vt:lpstr>Wady zgody małżeńskiej - c.d.</vt:lpstr>
      <vt:lpstr>Wady zgody małżeńskiej - c.d.</vt:lpstr>
      <vt:lpstr>Wady zgody małżeńskiej - c.d.</vt:lpstr>
      <vt:lpstr>Wady zgody małżeńskiej - c.d.</vt:lpstr>
      <vt:lpstr>Wady zgody małżeńskiej - c.d.</vt:lpstr>
      <vt:lpstr>Brak formy kanonicznej</vt:lpstr>
      <vt:lpstr>Przebieg procesu o stwierdzenie nieważności małżeństwa</vt:lpstr>
      <vt:lpstr>Przebieg procesu o stwierdzenie nieważności Małżeństwa</vt:lpstr>
      <vt:lpstr>Przebieg procesu o stwierdzenie nieważności małżeństwa</vt:lpstr>
      <vt:lpstr>Tryb zwykły procesu</vt:lpstr>
      <vt:lpstr>Tryb skrócony procesu (kan. 1683-1687)</vt:lpstr>
      <vt:lpstr>Uwagi końcowe</vt:lpstr>
      <vt:lpstr>Zachęcamy do kontaktu za pomocą formularza aplikacyjnego na stronie  www.fika.org.pl</vt:lpstr>
      <vt:lpstr>Zapraszamy do korzystania z nieodpłatnej pomocy prawnej i obywatelskiej w prowadzonych przez Fundację „Inicjatywa Kobiet Aktywnych” punktach   położonych na obszarze województwa Warmińsko-Mazurskiego:</vt:lpstr>
      <vt:lpstr>powiaty: olsztyński, Lidzbarski, szczycieński, miasto Olsztyn.  Adresy punktów, w których udzielana jest nieodpłatna pomoc prawna i obywatelska znajdą Państwo na stronie Fundacji: www.fika.org.pl</vt:lpstr>
      <vt:lpstr> Zadania publiczne są finansowane ze środków  otrzymanych od powiatu  olsztyńskiego, szczycieńskiego, LIDZBARSKIEGO, gminy Olsztyn.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raste</dc:creator>
  <cp:lastModifiedBy>2075</cp:lastModifiedBy>
  <cp:revision>780</cp:revision>
  <dcterms:created xsi:type="dcterms:W3CDTF">2021-02-06T18:11:05Z</dcterms:created>
  <dcterms:modified xsi:type="dcterms:W3CDTF">2025-07-10T13:42:08Z</dcterms:modified>
</cp:coreProperties>
</file>